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58" r:id="rId5"/>
    <p:sldId id="264" r:id="rId6"/>
    <p:sldId id="275" r:id="rId7"/>
    <p:sldId id="268" r:id="rId8"/>
    <p:sldId id="260" r:id="rId9"/>
    <p:sldId id="261" r:id="rId10"/>
    <p:sldId id="274" r:id="rId11"/>
    <p:sldId id="259" r:id="rId12"/>
    <p:sldId id="270" r:id="rId13"/>
    <p:sldId id="269" r:id="rId14"/>
    <p:sldId id="273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2"/>
    <p:restoredTop sz="94656"/>
  </p:normalViewPr>
  <p:slideViewPr>
    <p:cSldViewPr snapToGrid="0">
      <p:cViewPr>
        <p:scale>
          <a:sx n="107" d="100"/>
          <a:sy n="107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6FDD2E-B3CA-45E4-B9A3-07BA9AA06690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91FA790-5F2B-43FD-8B7A-59328FCFAC2E}">
      <dgm:prSet/>
      <dgm:spPr/>
      <dgm:t>
        <a:bodyPr/>
        <a:lstStyle/>
        <a:p>
          <a:r>
            <a:rPr lang="en-US"/>
            <a:t>Classifying all pixels in an image into classes.</a:t>
          </a:r>
        </a:p>
      </dgm:t>
    </dgm:pt>
    <dgm:pt modelId="{A487A34E-01E3-495A-B3B2-4C33E7C9C67B}" type="parTrans" cxnId="{DA804B0E-4DE9-418C-B4C1-4B086F83CC8C}">
      <dgm:prSet/>
      <dgm:spPr/>
      <dgm:t>
        <a:bodyPr/>
        <a:lstStyle/>
        <a:p>
          <a:endParaRPr lang="en-US"/>
        </a:p>
      </dgm:t>
    </dgm:pt>
    <dgm:pt modelId="{34C85CE2-DCB2-4AA4-8080-86B109088DC4}" type="sibTrans" cxnId="{DA804B0E-4DE9-418C-B4C1-4B086F83CC8C}">
      <dgm:prSet/>
      <dgm:spPr/>
      <dgm:t>
        <a:bodyPr/>
        <a:lstStyle/>
        <a:p>
          <a:endParaRPr lang="en-US"/>
        </a:p>
      </dgm:t>
    </dgm:pt>
    <dgm:pt modelId="{3485189F-83C9-46B6-BD17-5ECCEB66C03A}">
      <dgm:prSet/>
      <dgm:spPr/>
      <dgm:t>
        <a:bodyPr/>
        <a:lstStyle/>
        <a:p>
          <a:r>
            <a:rPr lang="en-US"/>
            <a:t>Classification at pixel level.</a:t>
          </a:r>
        </a:p>
      </dgm:t>
    </dgm:pt>
    <dgm:pt modelId="{00390973-8685-4AB9-8678-F5C122FC2F22}" type="parTrans" cxnId="{6E15188C-199D-43D4-B9EF-A71E883EA286}">
      <dgm:prSet/>
      <dgm:spPr/>
      <dgm:t>
        <a:bodyPr/>
        <a:lstStyle/>
        <a:p>
          <a:endParaRPr lang="en-US"/>
        </a:p>
      </dgm:t>
    </dgm:pt>
    <dgm:pt modelId="{9907CE64-7DCE-4984-857A-F4BB64B2AF1B}" type="sibTrans" cxnId="{6E15188C-199D-43D4-B9EF-A71E883EA286}">
      <dgm:prSet/>
      <dgm:spPr/>
      <dgm:t>
        <a:bodyPr/>
        <a:lstStyle/>
        <a:p>
          <a:endParaRPr lang="en-US"/>
        </a:p>
      </dgm:t>
    </dgm:pt>
    <dgm:pt modelId="{AAB88DBC-F41C-4B9F-BDDE-8F899DA24E30}">
      <dgm:prSet/>
      <dgm:spPr/>
      <dgm:t>
        <a:bodyPr/>
        <a:lstStyle/>
        <a:p>
          <a:r>
            <a:rPr lang="en-US"/>
            <a:t>Partitioning of Image into meaningful objects and assigning category labels.</a:t>
          </a:r>
        </a:p>
      </dgm:t>
    </dgm:pt>
    <dgm:pt modelId="{DB08AC0B-C5BC-437C-A5CC-A8AAA017B5E0}" type="parTrans" cxnId="{E1E57942-3779-4BC1-B368-11E8BA8EFD3C}">
      <dgm:prSet/>
      <dgm:spPr/>
      <dgm:t>
        <a:bodyPr/>
        <a:lstStyle/>
        <a:p>
          <a:endParaRPr lang="en-US"/>
        </a:p>
      </dgm:t>
    </dgm:pt>
    <dgm:pt modelId="{2B6044CE-2AA0-47C3-A048-2B0C2595CE59}" type="sibTrans" cxnId="{E1E57942-3779-4BC1-B368-11E8BA8EFD3C}">
      <dgm:prSet/>
      <dgm:spPr/>
      <dgm:t>
        <a:bodyPr/>
        <a:lstStyle/>
        <a:p>
          <a:endParaRPr lang="en-US"/>
        </a:p>
      </dgm:t>
    </dgm:pt>
    <dgm:pt modelId="{DF1C8586-238C-AF40-9C9C-B31B61ACFA99}" type="pres">
      <dgm:prSet presAssocID="{576FDD2E-B3CA-45E4-B9A3-07BA9AA0669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65CFB75-CA80-9F4F-B68C-B0762CCC5B52}" type="pres">
      <dgm:prSet presAssocID="{F91FA790-5F2B-43FD-8B7A-59328FCFAC2E}" presName="hierRoot1" presStyleCnt="0"/>
      <dgm:spPr/>
    </dgm:pt>
    <dgm:pt modelId="{E050B042-0E60-A446-B6A9-75CED9C68DBE}" type="pres">
      <dgm:prSet presAssocID="{F91FA790-5F2B-43FD-8B7A-59328FCFAC2E}" presName="composite" presStyleCnt="0"/>
      <dgm:spPr/>
    </dgm:pt>
    <dgm:pt modelId="{53C56BFB-4B67-A648-8BED-963D19AF4139}" type="pres">
      <dgm:prSet presAssocID="{F91FA790-5F2B-43FD-8B7A-59328FCFAC2E}" presName="background" presStyleLbl="node0" presStyleIdx="0" presStyleCnt="3"/>
      <dgm:spPr/>
    </dgm:pt>
    <dgm:pt modelId="{68AC2551-A790-2B4C-B348-14A8A50576ED}" type="pres">
      <dgm:prSet presAssocID="{F91FA790-5F2B-43FD-8B7A-59328FCFAC2E}" presName="text" presStyleLbl="fgAcc0" presStyleIdx="0" presStyleCnt="3">
        <dgm:presLayoutVars>
          <dgm:chPref val="3"/>
        </dgm:presLayoutVars>
      </dgm:prSet>
      <dgm:spPr/>
    </dgm:pt>
    <dgm:pt modelId="{5D713546-A511-0747-A7D7-6F289D68CFAB}" type="pres">
      <dgm:prSet presAssocID="{F91FA790-5F2B-43FD-8B7A-59328FCFAC2E}" presName="hierChild2" presStyleCnt="0"/>
      <dgm:spPr/>
    </dgm:pt>
    <dgm:pt modelId="{DE482B4A-93E8-F540-9ADE-A42EE4CC6071}" type="pres">
      <dgm:prSet presAssocID="{3485189F-83C9-46B6-BD17-5ECCEB66C03A}" presName="hierRoot1" presStyleCnt="0"/>
      <dgm:spPr/>
    </dgm:pt>
    <dgm:pt modelId="{E377F219-2A3C-4444-A2A5-AF3540E30522}" type="pres">
      <dgm:prSet presAssocID="{3485189F-83C9-46B6-BD17-5ECCEB66C03A}" presName="composite" presStyleCnt="0"/>
      <dgm:spPr/>
    </dgm:pt>
    <dgm:pt modelId="{1C3D3255-D026-4A45-9547-44DBEF94C703}" type="pres">
      <dgm:prSet presAssocID="{3485189F-83C9-46B6-BD17-5ECCEB66C03A}" presName="background" presStyleLbl="node0" presStyleIdx="1" presStyleCnt="3"/>
      <dgm:spPr/>
    </dgm:pt>
    <dgm:pt modelId="{2E343517-2F76-1A40-BD17-31AC90E2D197}" type="pres">
      <dgm:prSet presAssocID="{3485189F-83C9-46B6-BD17-5ECCEB66C03A}" presName="text" presStyleLbl="fgAcc0" presStyleIdx="1" presStyleCnt="3">
        <dgm:presLayoutVars>
          <dgm:chPref val="3"/>
        </dgm:presLayoutVars>
      </dgm:prSet>
      <dgm:spPr/>
    </dgm:pt>
    <dgm:pt modelId="{9873D53D-5F75-0A4C-9DB0-7D0A500CAD2F}" type="pres">
      <dgm:prSet presAssocID="{3485189F-83C9-46B6-BD17-5ECCEB66C03A}" presName="hierChild2" presStyleCnt="0"/>
      <dgm:spPr/>
    </dgm:pt>
    <dgm:pt modelId="{2EEA969E-8615-B34D-B916-4B816AF565F3}" type="pres">
      <dgm:prSet presAssocID="{AAB88DBC-F41C-4B9F-BDDE-8F899DA24E30}" presName="hierRoot1" presStyleCnt="0"/>
      <dgm:spPr/>
    </dgm:pt>
    <dgm:pt modelId="{735B67AE-CC98-FD46-9330-5C6562D9A72C}" type="pres">
      <dgm:prSet presAssocID="{AAB88DBC-F41C-4B9F-BDDE-8F899DA24E30}" presName="composite" presStyleCnt="0"/>
      <dgm:spPr/>
    </dgm:pt>
    <dgm:pt modelId="{C6B72993-AC50-2B46-8AC3-6FE2F65E7469}" type="pres">
      <dgm:prSet presAssocID="{AAB88DBC-F41C-4B9F-BDDE-8F899DA24E30}" presName="background" presStyleLbl="node0" presStyleIdx="2" presStyleCnt="3"/>
      <dgm:spPr/>
    </dgm:pt>
    <dgm:pt modelId="{A5734EE6-316C-324B-9466-53CC79E21169}" type="pres">
      <dgm:prSet presAssocID="{AAB88DBC-F41C-4B9F-BDDE-8F899DA24E30}" presName="text" presStyleLbl="fgAcc0" presStyleIdx="2" presStyleCnt="3">
        <dgm:presLayoutVars>
          <dgm:chPref val="3"/>
        </dgm:presLayoutVars>
      </dgm:prSet>
      <dgm:spPr/>
    </dgm:pt>
    <dgm:pt modelId="{099DD6BC-BFE3-7A49-BD20-B3518490C98F}" type="pres">
      <dgm:prSet presAssocID="{AAB88DBC-F41C-4B9F-BDDE-8F899DA24E30}" presName="hierChild2" presStyleCnt="0"/>
      <dgm:spPr/>
    </dgm:pt>
  </dgm:ptLst>
  <dgm:cxnLst>
    <dgm:cxn modelId="{DA804B0E-4DE9-418C-B4C1-4B086F83CC8C}" srcId="{576FDD2E-B3CA-45E4-B9A3-07BA9AA06690}" destId="{F91FA790-5F2B-43FD-8B7A-59328FCFAC2E}" srcOrd="0" destOrd="0" parTransId="{A487A34E-01E3-495A-B3B2-4C33E7C9C67B}" sibTransId="{34C85CE2-DCB2-4AA4-8080-86B109088DC4}"/>
    <dgm:cxn modelId="{7512AB3A-D77C-FC47-82BF-4D6C8D4329FF}" type="presOf" srcId="{F91FA790-5F2B-43FD-8B7A-59328FCFAC2E}" destId="{68AC2551-A790-2B4C-B348-14A8A50576ED}" srcOrd="0" destOrd="0" presId="urn:microsoft.com/office/officeart/2005/8/layout/hierarchy1"/>
    <dgm:cxn modelId="{29FD593B-C50E-9D4F-A284-F12D0AD414A6}" type="presOf" srcId="{576FDD2E-B3CA-45E4-B9A3-07BA9AA06690}" destId="{DF1C8586-238C-AF40-9C9C-B31B61ACFA99}" srcOrd="0" destOrd="0" presId="urn:microsoft.com/office/officeart/2005/8/layout/hierarchy1"/>
    <dgm:cxn modelId="{E1E57942-3779-4BC1-B368-11E8BA8EFD3C}" srcId="{576FDD2E-B3CA-45E4-B9A3-07BA9AA06690}" destId="{AAB88DBC-F41C-4B9F-BDDE-8F899DA24E30}" srcOrd="2" destOrd="0" parTransId="{DB08AC0B-C5BC-437C-A5CC-A8AAA017B5E0}" sibTransId="{2B6044CE-2AA0-47C3-A048-2B0C2595CE59}"/>
    <dgm:cxn modelId="{6E15188C-199D-43D4-B9EF-A71E883EA286}" srcId="{576FDD2E-B3CA-45E4-B9A3-07BA9AA06690}" destId="{3485189F-83C9-46B6-BD17-5ECCEB66C03A}" srcOrd="1" destOrd="0" parTransId="{00390973-8685-4AB9-8678-F5C122FC2F22}" sibTransId="{9907CE64-7DCE-4984-857A-F4BB64B2AF1B}"/>
    <dgm:cxn modelId="{F1C6F6D7-5275-7440-9700-839711719B47}" type="presOf" srcId="{3485189F-83C9-46B6-BD17-5ECCEB66C03A}" destId="{2E343517-2F76-1A40-BD17-31AC90E2D197}" srcOrd="0" destOrd="0" presId="urn:microsoft.com/office/officeart/2005/8/layout/hierarchy1"/>
    <dgm:cxn modelId="{4C14D4E7-CA17-6D43-AF07-0007F83C1A7E}" type="presOf" srcId="{AAB88DBC-F41C-4B9F-BDDE-8F899DA24E30}" destId="{A5734EE6-316C-324B-9466-53CC79E21169}" srcOrd="0" destOrd="0" presId="urn:microsoft.com/office/officeart/2005/8/layout/hierarchy1"/>
    <dgm:cxn modelId="{8909C267-A2FB-1A4C-A82A-4662328CEBF0}" type="presParOf" srcId="{DF1C8586-238C-AF40-9C9C-B31B61ACFA99}" destId="{165CFB75-CA80-9F4F-B68C-B0762CCC5B52}" srcOrd="0" destOrd="0" presId="urn:microsoft.com/office/officeart/2005/8/layout/hierarchy1"/>
    <dgm:cxn modelId="{3E609A18-24B9-5346-AE92-7CA19A7F382F}" type="presParOf" srcId="{165CFB75-CA80-9F4F-B68C-B0762CCC5B52}" destId="{E050B042-0E60-A446-B6A9-75CED9C68DBE}" srcOrd="0" destOrd="0" presId="urn:microsoft.com/office/officeart/2005/8/layout/hierarchy1"/>
    <dgm:cxn modelId="{D3BD6099-09C5-7743-9B7A-9E98597D1A5A}" type="presParOf" srcId="{E050B042-0E60-A446-B6A9-75CED9C68DBE}" destId="{53C56BFB-4B67-A648-8BED-963D19AF4139}" srcOrd="0" destOrd="0" presId="urn:microsoft.com/office/officeart/2005/8/layout/hierarchy1"/>
    <dgm:cxn modelId="{783EA6A7-107C-7241-B58D-C210687A3CB1}" type="presParOf" srcId="{E050B042-0E60-A446-B6A9-75CED9C68DBE}" destId="{68AC2551-A790-2B4C-B348-14A8A50576ED}" srcOrd="1" destOrd="0" presId="urn:microsoft.com/office/officeart/2005/8/layout/hierarchy1"/>
    <dgm:cxn modelId="{2BF0D86B-669D-9447-B44E-C6A7CCE9FD4B}" type="presParOf" srcId="{165CFB75-CA80-9F4F-B68C-B0762CCC5B52}" destId="{5D713546-A511-0747-A7D7-6F289D68CFAB}" srcOrd="1" destOrd="0" presId="urn:microsoft.com/office/officeart/2005/8/layout/hierarchy1"/>
    <dgm:cxn modelId="{8ACD640E-C1A1-F442-BEF6-F6E9FF335C1D}" type="presParOf" srcId="{DF1C8586-238C-AF40-9C9C-B31B61ACFA99}" destId="{DE482B4A-93E8-F540-9ADE-A42EE4CC6071}" srcOrd="1" destOrd="0" presId="urn:microsoft.com/office/officeart/2005/8/layout/hierarchy1"/>
    <dgm:cxn modelId="{68BFEF87-47B8-0F44-B208-8B2600F52DCA}" type="presParOf" srcId="{DE482B4A-93E8-F540-9ADE-A42EE4CC6071}" destId="{E377F219-2A3C-4444-A2A5-AF3540E30522}" srcOrd="0" destOrd="0" presId="urn:microsoft.com/office/officeart/2005/8/layout/hierarchy1"/>
    <dgm:cxn modelId="{B3938319-D143-FC41-BC95-B8FCE7AF6486}" type="presParOf" srcId="{E377F219-2A3C-4444-A2A5-AF3540E30522}" destId="{1C3D3255-D026-4A45-9547-44DBEF94C703}" srcOrd="0" destOrd="0" presId="urn:microsoft.com/office/officeart/2005/8/layout/hierarchy1"/>
    <dgm:cxn modelId="{20456219-908F-3E45-A239-CA65061FD7E5}" type="presParOf" srcId="{E377F219-2A3C-4444-A2A5-AF3540E30522}" destId="{2E343517-2F76-1A40-BD17-31AC90E2D197}" srcOrd="1" destOrd="0" presId="urn:microsoft.com/office/officeart/2005/8/layout/hierarchy1"/>
    <dgm:cxn modelId="{FC243192-E188-F94A-84D0-AC2A1F9DF283}" type="presParOf" srcId="{DE482B4A-93E8-F540-9ADE-A42EE4CC6071}" destId="{9873D53D-5F75-0A4C-9DB0-7D0A500CAD2F}" srcOrd="1" destOrd="0" presId="urn:microsoft.com/office/officeart/2005/8/layout/hierarchy1"/>
    <dgm:cxn modelId="{6E68D723-9E01-9D41-9194-56B27CD44BB2}" type="presParOf" srcId="{DF1C8586-238C-AF40-9C9C-B31B61ACFA99}" destId="{2EEA969E-8615-B34D-B916-4B816AF565F3}" srcOrd="2" destOrd="0" presId="urn:microsoft.com/office/officeart/2005/8/layout/hierarchy1"/>
    <dgm:cxn modelId="{0B6208D2-439C-4A42-9097-DDED68249D0B}" type="presParOf" srcId="{2EEA969E-8615-B34D-B916-4B816AF565F3}" destId="{735B67AE-CC98-FD46-9330-5C6562D9A72C}" srcOrd="0" destOrd="0" presId="urn:microsoft.com/office/officeart/2005/8/layout/hierarchy1"/>
    <dgm:cxn modelId="{45D0FD74-7F36-1E42-9022-97F74B9C99D4}" type="presParOf" srcId="{735B67AE-CC98-FD46-9330-5C6562D9A72C}" destId="{C6B72993-AC50-2B46-8AC3-6FE2F65E7469}" srcOrd="0" destOrd="0" presId="urn:microsoft.com/office/officeart/2005/8/layout/hierarchy1"/>
    <dgm:cxn modelId="{51D6BAE2-EEED-5547-B4A2-D3D5FB22AD5F}" type="presParOf" srcId="{735B67AE-CC98-FD46-9330-5C6562D9A72C}" destId="{A5734EE6-316C-324B-9466-53CC79E21169}" srcOrd="1" destOrd="0" presId="urn:microsoft.com/office/officeart/2005/8/layout/hierarchy1"/>
    <dgm:cxn modelId="{5C714821-5127-BA4F-AA58-1CB05A8B419C}" type="presParOf" srcId="{2EEA969E-8615-B34D-B916-4B816AF565F3}" destId="{099DD6BC-BFE3-7A49-BD20-B3518490C98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C56BFB-4B67-A648-8BED-963D19AF4139}">
      <dsp:nvSpPr>
        <dsp:cNvPr id="0" name=""/>
        <dsp:cNvSpPr/>
      </dsp:nvSpPr>
      <dsp:spPr>
        <a:xfrm>
          <a:off x="0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AC2551-A790-2B4C-B348-14A8A50576ED}">
      <dsp:nvSpPr>
        <dsp:cNvPr id="0" name=""/>
        <dsp:cNvSpPr/>
      </dsp:nvSpPr>
      <dsp:spPr>
        <a:xfrm>
          <a:off x="324326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Classifying all pixels in an image into classes.</a:t>
          </a:r>
        </a:p>
      </dsp:txBody>
      <dsp:txXfrm>
        <a:off x="378614" y="886531"/>
        <a:ext cx="2810360" cy="1744948"/>
      </dsp:txXfrm>
    </dsp:sp>
    <dsp:sp modelId="{1C3D3255-D026-4A45-9547-44DBEF94C703}">
      <dsp:nvSpPr>
        <dsp:cNvPr id="0" name=""/>
        <dsp:cNvSpPr/>
      </dsp:nvSpPr>
      <dsp:spPr>
        <a:xfrm>
          <a:off x="3567588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343517-2F76-1A40-BD17-31AC90E2D197}">
      <dsp:nvSpPr>
        <dsp:cNvPr id="0" name=""/>
        <dsp:cNvSpPr/>
      </dsp:nvSpPr>
      <dsp:spPr>
        <a:xfrm>
          <a:off x="3891915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Classification at pixel level.</a:t>
          </a:r>
        </a:p>
      </dsp:txBody>
      <dsp:txXfrm>
        <a:off x="3946203" y="886531"/>
        <a:ext cx="2810360" cy="1744948"/>
      </dsp:txXfrm>
    </dsp:sp>
    <dsp:sp modelId="{C6B72993-AC50-2B46-8AC3-6FE2F65E7469}">
      <dsp:nvSpPr>
        <dsp:cNvPr id="0" name=""/>
        <dsp:cNvSpPr/>
      </dsp:nvSpPr>
      <dsp:spPr>
        <a:xfrm>
          <a:off x="7135177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734EE6-316C-324B-9466-53CC79E21169}">
      <dsp:nvSpPr>
        <dsp:cNvPr id="0" name=""/>
        <dsp:cNvSpPr/>
      </dsp:nvSpPr>
      <dsp:spPr>
        <a:xfrm>
          <a:off x="7459503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Partitioning of Image into meaningful objects and assigning category labels.</a:t>
          </a:r>
        </a:p>
      </dsp:txBody>
      <dsp:txXfrm>
        <a:off x="7513791" y="886531"/>
        <a:ext cx="2810360" cy="17449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7DAB1-787C-CF54-7D4D-BDC6C8D714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73D9B4-B4B5-F4AF-94FF-183D9FACA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6F75C-5927-046C-42EA-40AF3BA9B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FCF04-2423-652F-F4FE-F4A0BD5D3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47E8F-63FC-C17B-2F51-84AE32AE3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45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EBBF-18E5-2E9A-A69F-768BE1B4E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5ECCF4-9740-3432-8A9A-A0B4A5B6D5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D14DB-4D6E-9CA0-635B-181D09CF1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DB02E-83F4-E71B-10C4-3D2438AAA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72DE0-938D-2BD7-2E4B-3437B014B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37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2C50C9-3D9A-0221-3A16-465E5DFFD4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0B791-9C0E-C72E-5C4D-410949D84E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266B7-316E-5A0C-8D44-C03D14EAD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22141-DA06-3781-1E36-E51EAC16F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2C4276-8306-84A2-6489-4D7F1CB2B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456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CE5C6-20DD-AA42-77FF-FBCDFD232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E10C9-AB5D-B606-F1C1-C73C71D34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A45A6-F479-F674-CDED-855E8D5E2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30995-B479-EE28-CE78-B1810FDE0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6DF47-6FA1-33EE-ADA6-66F63B117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3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B0613-E775-5592-406B-09CE75374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B39C-C01C-2078-A294-ECA2607C9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0E780-FEA6-B438-75D9-17D1A732B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7662C-8B8E-757F-112E-EC7EA058A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FA5A0-451C-8C4B-1C65-10DA4143A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28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A1A89-BD8B-623E-6F01-C62DA984C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C526A-3359-E873-ADE1-FCB506E65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B30FA-3566-C8F0-50CC-751B42835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FF566-DAD4-810F-7F85-CB61357F1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05D103-3ACB-733D-3C11-1BA39CF32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D17AC-35A9-6F15-F52E-B7C7978E9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84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A09D3-F91C-AE98-5F59-29B2AEA90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D0C81-E729-BBAA-3D7E-DB0BED675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FDEA91-6F72-1173-BA10-92A31B0F6B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AA2C64-A4C1-D6EE-CDA2-FCF0550009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116B24-F49A-79F6-C64C-5C75FF10B4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CD5AA-9581-195F-9D0F-8FC95D48C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0D668A-3339-E853-CE96-F6DBDB4D8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B374C3-7F6F-ACE6-EEE0-2B5B23328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26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8259F-64E4-96B5-4FC9-57E7159B8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50C551-FC8A-EB71-B8F7-DD2B3F07E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D1DFA-F6F8-A691-4778-3DB07712F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B1BCD2-3239-7FB4-1D5D-83202BCBF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74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33F03E-12EE-4F6F-791C-1DF6321C1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A1A860-84D4-3BCF-7519-EC4D5690B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3741B-1B36-AAAA-F3C4-6AD87B1E9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763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D08B3-8715-8665-AFAC-D10E5CDAE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13F79-CD0C-D360-D9E3-54FDDA53D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033892-0694-50BC-CB68-FD909AE24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54D22F-5D9E-8957-30AF-17AF3C26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3A77BA-A987-1B1B-EBC2-B4B10808D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DED9A8-E8E1-5B1B-9C11-505F1D6AF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72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1B9A0-695E-EF26-5528-9B5045C91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5493D2-83D2-0A60-F77D-F4B6841AC4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7015B6-311E-443A-FE79-94281A6E6C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303F8B-F55D-C772-92D1-E60544509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A46997-D0B3-1EB8-0D51-145F23DA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09889-0238-9BE4-AFAA-22B13E5E7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89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A8A3CE-A9C7-2882-C050-77264E15A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579AED-943B-C80A-BDC2-C389386E91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03964-9044-B36D-F92B-ECCF2D61A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48C78-1686-2F45-AAAA-7F0C116D8082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BEC7E-AD56-0A7A-8906-F9944593E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612F3-4BFE-6B84-DBF8-3AC7849BE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F6245-7610-2E43-89D7-861E52575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060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831042-2AAE-FB05-5B62-C6FA3A2C5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anchor="b">
            <a:normAutofit/>
          </a:bodyPr>
          <a:lstStyle/>
          <a:p>
            <a:pPr algn="l"/>
            <a:r>
              <a:rPr lang="en-IN" sz="8100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Semantic Segmentation Deeplab v3+</a:t>
            </a:r>
            <a:endParaRPr lang="en-US" sz="8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E113B-287B-9B62-AD13-46A26EAD23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4582814"/>
            <a:ext cx="7132335" cy="1312657"/>
          </a:xfrm>
        </p:spPr>
        <p:txBody>
          <a:bodyPr anchor="t">
            <a:norm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3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03F00-5C87-6ED4-0BCA-0033D6AC0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BFEB6-CC52-8419-437D-733DDBCFA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AdamW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optimizer for Adam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Epochs changed from 25 to 28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 – used Leaky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size changed from 4 to 8</a:t>
            </a:r>
          </a:p>
        </p:txBody>
      </p:sp>
    </p:spTree>
    <p:extLst>
      <p:ext uri="{BB962C8B-B14F-4D97-AF65-F5344CB8AC3E}">
        <p14:creationId xmlns:p14="http://schemas.microsoft.com/office/powerpoint/2010/main" val="2513301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1BA5C-B4E7-F703-6A48-39217F2A3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B86DD-0951-9151-40DC-25E2408DB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b="1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Leaky </a:t>
            </a:r>
            <a:r>
              <a:rPr lang="en-IN" b="1" i="0" dirty="0" err="1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IN" b="1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has a small slope for negative values instead of a flat slope. Slope coefficient is determined before training</a:t>
            </a:r>
          </a:p>
          <a:p>
            <a:pPr algn="just"/>
            <a:r>
              <a:rPr lang="en-IN" b="1" dirty="0" err="1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AdamW</a:t>
            </a:r>
            <a:r>
              <a:rPr lang="en-IN" b="1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optimizer is implemented to lower the chance of overfitting. With </a:t>
            </a:r>
            <a:r>
              <a:rPr lang="en-IN" dirty="0" err="1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AdamW</a:t>
            </a:r>
            <a:r>
              <a:rPr lang="en-IN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has an improved implementation of weight decay.</a:t>
            </a:r>
          </a:p>
          <a:p>
            <a:pPr algn="just"/>
            <a:r>
              <a:rPr lang="en-IN" b="1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 size </a:t>
            </a:r>
            <a:r>
              <a:rPr lang="en-IN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changed from 4 to 8. (for faster training times)</a:t>
            </a:r>
          </a:p>
          <a:p>
            <a:pPr algn="just"/>
            <a:r>
              <a:rPr lang="en-IN" b="1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Bilinear Interpolation </a:t>
            </a:r>
            <a:r>
              <a:rPr lang="en-IN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takes 2 x 2 pixels into account</a:t>
            </a:r>
            <a:endParaRPr lang="en-IN" b="1" dirty="0">
              <a:solidFill>
                <a:srgbClr val="20212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047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697E30-305D-83D1-BE45-DA2862270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05274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Original outputs</a:t>
            </a:r>
          </a:p>
        </p:txBody>
      </p:sp>
      <p:pic>
        <p:nvPicPr>
          <p:cNvPr id="7" name="Picture 6" descr="Calendar&#10;&#10;Description automatically generated">
            <a:extLst>
              <a:ext uri="{FF2B5EF4-FFF2-40B4-BE49-F238E27FC236}">
                <a16:creationId xmlns:a16="http://schemas.microsoft.com/office/drawing/2014/main" id="{B0732BBE-DBF2-6683-FB28-380EE7E2B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94" b="2"/>
          <a:stretch/>
        </p:blipFill>
        <p:spPr>
          <a:xfrm>
            <a:off x="6091151" y="1393570"/>
            <a:ext cx="5803323" cy="4730179"/>
          </a:xfrm>
          <a:prstGeom prst="rect">
            <a:avLst/>
          </a:prstGeom>
        </p:spPr>
      </p:pic>
      <p:pic>
        <p:nvPicPr>
          <p:cNvPr id="5" name="Content Placeholder 4" descr="Graphical user interface, calendar&#10;&#10;Description automatically generated with medium confidence">
            <a:extLst>
              <a:ext uri="{FF2B5EF4-FFF2-40B4-BE49-F238E27FC236}">
                <a16:creationId xmlns:a16="http://schemas.microsoft.com/office/drawing/2014/main" id="{4463D3F6-AADF-C333-8E02-D0091E8611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545" b="-1"/>
          <a:stretch/>
        </p:blipFill>
        <p:spPr>
          <a:xfrm>
            <a:off x="143914" y="1393570"/>
            <a:ext cx="5803323" cy="45876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ED60E6-264E-4C35-7C0A-B40E06CB572E}"/>
              </a:ext>
            </a:extLst>
          </p:cNvPr>
          <p:cNvSpPr txBox="1"/>
          <p:nvPr/>
        </p:nvSpPr>
        <p:spPr>
          <a:xfrm>
            <a:off x="1270660" y="6123749"/>
            <a:ext cx="299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Accuracy: 93.77 for 25 epochs</a:t>
            </a:r>
          </a:p>
        </p:txBody>
      </p:sp>
    </p:spTree>
    <p:extLst>
      <p:ext uri="{BB962C8B-B14F-4D97-AF65-F5344CB8AC3E}">
        <p14:creationId xmlns:p14="http://schemas.microsoft.com/office/powerpoint/2010/main" val="4100364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42FACF-4ABD-807D-93EF-6FC351C43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83195"/>
            <a:ext cx="10178934" cy="77870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Epochs = 20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B870CFA5-CE79-7777-5854-C327426433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274" b="-2"/>
          <a:stretch/>
        </p:blipFill>
        <p:spPr>
          <a:xfrm>
            <a:off x="287828" y="1145096"/>
            <a:ext cx="5803323" cy="4377001"/>
          </a:xfrm>
          <a:prstGeom prst="rect">
            <a:avLst/>
          </a:prstGeom>
        </p:spPr>
      </p:pic>
      <p:pic>
        <p:nvPicPr>
          <p:cNvPr id="7" name="Picture 6" descr="Calendar&#10;&#10;Description automatically generated">
            <a:extLst>
              <a:ext uri="{FF2B5EF4-FFF2-40B4-BE49-F238E27FC236}">
                <a16:creationId xmlns:a16="http://schemas.microsoft.com/office/drawing/2014/main" id="{D60D0B80-19A8-6475-E1F9-A4ADB617B9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01" b="-2"/>
          <a:stretch/>
        </p:blipFill>
        <p:spPr>
          <a:xfrm>
            <a:off x="6238389" y="1145096"/>
            <a:ext cx="5803323" cy="43770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37F66B-1C9B-BF93-B9AD-A6283232C9DE}"/>
              </a:ext>
            </a:extLst>
          </p:cNvPr>
          <p:cNvSpPr txBox="1"/>
          <p:nvPr/>
        </p:nvSpPr>
        <p:spPr>
          <a:xfrm>
            <a:off x="4572000" y="5928438"/>
            <a:ext cx="2855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92.24%</a:t>
            </a:r>
          </a:p>
        </p:txBody>
      </p:sp>
    </p:spTree>
    <p:extLst>
      <p:ext uri="{BB962C8B-B14F-4D97-AF65-F5344CB8AC3E}">
        <p14:creationId xmlns:p14="http://schemas.microsoft.com/office/powerpoint/2010/main" val="1545452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8C827A-F91C-4C11-1E74-7AF46C998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815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Final Outputs</a:t>
            </a: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3CB558B9-1680-AA29-9192-0A36535AA9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668" b="3"/>
          <a:stretch/>
        </p:blipFill>
        <p:spPr>
          <a:xfrm>
            <a:off x="198741" y="1077933"/>
            <a:ext cx="5805765" cy="4633200"/>
          </a:xfrm>
          <a:prstGeom prst="rect">
            <a:avLst/>
          </a:prstGeom>
        </p:spPr>
      </p:pic>
      <p:pic>
        <p:nvPicPr>
          <p:cNvPr id="9" name="Picture 8" descr="Calendar&#10;&#10;Description automatically generated with low confidence">
            <a:extLst>
              <a:ext uri="{FF2B5EF4-FFF2-40B4-BE49-F238E27FC236}">
                <a16:creationId xmlns:a16="http://schemas.microsoft.com/office/drawing/2014/main" id="{AC958BD3-1934-F75A-6415-8177272952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13" b="2"/>
          <a:stretch/>
        </p:blipFill>
        <p:spPr>
          <a:xfrm>
            <a:off x="6189936" y="1079882"/>
            <a:ext cx="5803323" cy="46312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14CA7B-A82A-7232-DF14-35BBBE985E4D}"/>
              </a:ext>
            </a:extLst>
          </p:cNvPr>
          <p:cNvSpPr txBox="1"/>
          <p:nvPr/>
        </p:nvSpPr>
        <p:spPr>
          <a:xfrm>
            <a:off x="3567781" y="6022956"/>
            <a:ext cx="48734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kern="12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Accuracy = 94.16% epochs = 28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748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A8C1C-AEBB-C0B0-82AE-A16F1A69E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C356-9690-9DC0-87AC-BAE65D9F8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Original Accuracy (25 epochs) – 93.77</a:t>
            </a:r>
          </a:p>
          <a:p>
            <a:r>
              <a:rPr lang="en-US" dirty="0"/>
              <a:t>Achieve Accuracy 25 epochs – 93.73</a:t>
            </a:r>
          </a:p>
          <a:p>
            <a:r>
              <a:rPr lang="en-US" dirty="0"/>
              <a:t>Achieved Accuracy 28 epochs – 94.16</a:t>
            </a:r>
          </a:p>
        </p:txBody>
      </p:sp>
    </p:spTree>
    <p:extLst>
      <p:ext uri="{BB962C8B-B14F-4D97-AF65-F5344CB8AC3E}">
        <p14:creationId xmlns:p14="http://schemas.microsoft.com/office/powerpoint/2010/main" val="2985674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5DE28-30F9-DCF6-0D50-D00D29EA5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Semantic Segmentation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288BE18-82A2-ACC5-6485-E00942D6F4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728137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8198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DAA769-F9FC-E5D3-15B8-2B6C021E4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3100" b="1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 For Semantic Segmentation</a:t>
            </a:r>
            <a:endParaRPr lang="en-US" sz="31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5B79E5A-257F-6774-A918-FD6DF241A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59" y="1648870"/>
            <a:ext cx="5646283" cy="3560260"/>
          </a:xfrm>
        </p:spPr>
        <p:txBody>
          <a:bodyPr anchor="ctr">
            <a:normAutofit/>
          </a:bodyPr>
          <a:lstStyle/>
          <a:p>
            <a:pPr marL="0" indent="0">
              <a:spcAft>
                <a:spcPts val="300"/>
              </a:spcAft>
              <a:buClr>
                <a:srgbClr val="C00000"/>
              </a:buClr>
              <a:buNone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Down-sampling causes loss of information.</a:t>
            </a:r>
          </a:p>
          <a:p>
            <a:pPr marL="0" indent="0">
              <a:spcAft>
                <a:spcPts val="300"/>
              </a:spcAft>
              <a:buClr>
                <a:srgbClr val="C00000"/>
              </a:buClr>
              <a:buNone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invariance in the input images harms the accuracy.</a:t>
            </a:r>
          </a:p>
          <a:p>
            <a:pPr marL="0" indent="0">
              <a:spcAft>
                <a:spcPts val="300"/>
              </a:spcAft>
              <a:buNone/>
              <a:defRPr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DeepLab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address those issues by:</a:t>
            </a:r>
          </a:p>
          <a:p>
            <a:pPr marL="0" indent="0">
              <a:spcAft>
                <a:spcPts val="300"/>
              </a:spcAft>
              <a:buNone/>
              <a:defRPr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Dilated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convolution </a:t>
            </a:r>
          </a:p>
          <a:p>
            <a:pPr marL="0" indent="0">
              <a:spcAft>
                <a:spcPts val="300"/>
              </a:spcAft>
              <a:buNone/>
              <a:defRPr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CRFs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(Conditional Random Fields).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1499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C34C9-B436-FED1-B6CF-3B862CD34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2D62C-655A-DC69-371F-86DA1CFEA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Deeplab</a:t>
            </a:r>
            <a:r>
              <a:rPr lang="en-US" b="1" dirty="0"/>
              <a:t> v3+ </a:t>
            </a:r>
            <a:r>
              <a:rPr lang="en-US" dirty="0"/>
              <a:t>is the latest of the </a:t>
            </a:r>
            <a:r>
              <a:rPr lang="en-US" dirty="0" err="1"/>
              <a:t>deeplab</a:t>
            </a:r>
            <a:r>
              <a:rPr lang="en-US" dirty="0"/>
              <a:t> models</a:t>
            </a:r>
          </a:p>
          <a:p>
            <a:r>
              <a:rPr lang="en-US" b="1" dirty="0" err="1"/>
              <a:t>Deeplab</a:t>
            </a:r>
            <a:r>
              <a:rPr lang="en-US" b="1" dirty="0"/>
              <a:t> v1</a:t>
            </a:r>
            <a:r>
              <a:rPr lang="en-US" dirty="0"/>
              <a:t>: Semantic Image Segmentation with Deep Convolution Nets and fully connected CRFs (conditional random fields).</a:t>
            </a:r>
          </a:p>
          <a:p>
            <a:r>
              <a:rPr lang="en-US" b="1" dirty="0" err="1"/>
              <a:t>DeepLab</a:t>
            </a:r>
            <a:r>
              <a:rPr lang="en-US" b="1" dirty="0"/>
              <a:t> v2</a:t>
            </a:r>
            <a:r>
              <a:rPr lang="en-US" dirty="0"/>
              <a:t>: Semantic segmentation with Deep Convolution Nets, </a:t>
            </a:r>
            <a:r>
              <a:rPr lang="en-US" dirty="0" err="1"/>
              <a:t>Atrous</a:t>
            </a:r>
            <a:r>
              <a:rPr lang="en-US" dirty="0"/>
              <a:t> Convolution and fully connected CRFs.</a:t>
            </a:r>
          </a:p>
          <a:p>
            <a:r>
              <a:rPr lang="en-US" b="1" dirty="0" err="1"/>
              <a:t>DeepLab</a:t>
            </a:r>
            <a:r>
              <a:rPr lang="en-US" b="1" dirty="0"/>
              <a:t> v3</a:t>
            </a:r>
            <a:r>
              <a:rPr lang="en-US" dirty="0"/>
              <a:t>: Rethinking </a:t>
            </a:r>
            <a:r>
              <a:rPr lang="en-US" dirty="0" err="1"/>
              <a:t>Atrous</a:t>
            </a:r>
            <a:r>
              <a:rPr lang="en-US" dirty="0"/>
              <a:t>/Dilated Convolution for semantic segmentation.</a:t>
            </a:r>
          </a:p>
          <a:p>
            <a:r>
              <a:rPr lang="en-US" b="1" dirty="0" err="1"/>
              <a:t>DeepLab</a:t>
            </a:r>
            <a:r>
              <a:rPr lang="en-US" b="1" dirty="0"/>
              <a:t> v3</a:t>
            </a:r>
            <a:r>
              <a:rPr lang="en-US" dirty="0"/>
              <a:t>+: Encoder – Decoder with </a:t>
            </a:r>
            <a:r>
              <a:rPr lang="en-US" dirty="0" err="1"/>
              <a:t>Atrous</a:t>
            </a:r>
            <a:r>
              <a:rPr lang="en-US" dirty="0"/>
              <a:t>/Dilated Convolution for Semantic Image Segmentation.</a:t>
            </a:r>
          </a:p>
        </p:txBody>
      </p:sp>
    </p:spTree>
    <p:extLst>
      <p:ext uri="{BB962C8B-B14F-4D97-AF65-F5344CB8AC3E}">
        <p14:creationId xmlns:p14="http://schemas.microsoft.com/office/powerpoint/2010/main" val="3732283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61DC183-07AE-409A-AB63-34A0C77B6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FA469-42BF-29CE-72E4-C4CE32F6B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46" y="349664"/>
            <a:ext cx="5845571" cy="1638377"/>
          </a:xfrm>
        </p:spPr>
        <p:txBody>
          <a:bodyPr anchor="b">
            <a:normAutofit/>
          </a:bodyPr>
          <a:lstStyle/>
          <a:p>
            <a:pPr algn="ctr"/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Dilated</a:t>
            </a:r>
            <a:r>
              <a:rPr lang="en-US" sz="4800" b="1" dirty="0"/>
              <a:t> </a:t>
            </a: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</a:t>
            </a:r>
            <a:r>
              <a:rPr lang="en-US" sz="4800" b="1" dirty="0"/>
              <a:t>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A5BE39-B9CB-4F0E-BA22-F63803794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988" y="2620641"/>
            <a:ext cx="5837750" cy="302370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receptive Field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Lesser memory consumption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Computationally effective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669568" y="277912"/>
            <a:ext cx="524256" cy="11863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47" y="399675"/>
            <a:ext cx="4647368" cy="5809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http://i.stack.imgur.com/f2RiP.gif">
            <a:extLst>
              <a:ext uri="{FF2B5EF4-FFF2-40B4-BE49-F238E27FC236}">
                <a16:creationId xmlns:a16="http://schemas.microsoft.com/office/drawing/2014/main" id="{2BA7312D-8421-0C45-64C7-04EAB9C1673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21373" y="897366"/>
            <a:ext cx="4235516" cy="4814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774185" y="6131892"/>
            <a:ext cx="524256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63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DDC-25DF-3C8E-B67E-6F99495AF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Pyramid Pooling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545320AB-3BBC-9EE4-A7BC-359698C119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57" t="12557" r="4321" b="1657"/>
          <a:stretch/>
        </p:blipFill>
        <p:spPr>
          <a:xfrm>
            <a:off x="838200" y="1781299"/>
            <a:ext cx="10134600" cy="4524498"/>
          </a:xfrm>
        </p:spPr>
      </p:pic>
    </p:spTree>
    <p:extLst>
      <p:ext uri="{BB962C8B-B14F-4D97-AF65-F5344CB8AC3E}">
        <p14:creationId xmlns:p14="http://schemas.microsoft.com/office/powerpoint/2010/main" val="4227906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eepLabV3+ | Papers With Code">
            <a:extLst>
              <a:ext uri="{FF2B5EF4-FFF2-40B4-BE49-F238E27FC236}">
                <a16:creationId xmlns:a16="http://schemas.microsoft.com/office/drawing/2014/main" id="{B9944487-DA15-DDE3-6D5B-FAF2DD7CD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0663"/>
            <a:ext cx="12192000" cy="641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371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81B24-405E-52D3-103A-49697350F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14607-86D6-29EF-111E-F378B659A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Dilated Spatial Pyramid Pooling (DSPP):</a:t>
            </a:r>
          </a:p>
          <a:p>
            <a:r>
              <a:rPr lang="en-US" dirty="0"/>
              <a:t>Average Pooling (on input image)</a:t>
            </a:r>
          </a:p>
          <a:p>
            <a:r>
              <a:rPr lang="en-US" dirty="0"/>
              <a:t>1 x 1 Convolution</a:t>
            </a:r>
          </a:p>
          <a:p>
            <a:r>
              <a:rPr lang="en-US" dirty="0"/>
              <a:t>3 x 3 Convolution, Dilation rate = 6</a:t>
            </a:r>
          </a:p>
          <a:p>
            <a:r>
              <a:rPr lang="en-US" dirty="0"/>
              <a:t>3 x 3 Convolution, Dilation rate = 12</a:t>
            </a:r>
          </a:p>
          <a:p>
            <a:r>
              <a:rPr lang="en-US" dirty="0"/>
              <a:t>3 x 3 Convolution, Dilation rate = 18</a:t>
            </a:r>
          </a:p>
          <a:p>
            <a:r>
              <a:rPr lang="en-US" dirty="0"/>
              <a:t>Concatenate all layers</a:t>
            </a:r>
          </a:p>
          <a:p>
            <a:r>
              <a:rPr lang="en-US" dirty="0"/>
              <a:t>1 x 1 Convolution on the concatenated layer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60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B3614-2BA0-B7F7-5E21-4F9BDACC3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82511-3703-7406-5CCB-EEA731B9F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x 1 Conv layer is Up sampled by 4 times</a:t>
            </a:r>
          </a:p>
          <a:p>
            <a:r>
              <a:rPr lang="en-US" dirty="0"/>
              <a:t>Low level features are extracted from DCNN</a:t>
            </a:r>
          </a:p>
          <a:p>
            <a:r>
              <a:rPr lang="en-US" dirty="0"/>
              <a:t>Both the above layers are concatenated</a:t>
            </a:r>
          </a:p>
          <a:p>
            <a:r>
              <a:rPr lang="en-US" dirty="0"/>
              <a:t>Then up sampling again 4 times</a:t>
            </a:r>
          </a:p>
          <a:p>
            <a:r>
              <a:rPr lang="en-US" dirty="0"/>
              <a:t>Predicted Output (512 x 512 x1)</a:t>
            </a:r>
          </a:p>
        </p:txBody>
      </p:sp>
    </p:spTree>
    <p:extLst>
      <p:ext uri="{BB962C8B-B14F-4D97-AF65-F5344CB8AC3E}">
        <p14:creationId xmlns:p14="http://schemas.microsoft.com/office/powerpoint/2010/main" val="2301908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10624</TotalTime>
  <Words>387</Words>
  <Application>Microsoft Macintosh PowerPoint</Application>
  <PresentationFormat>Widescreen</PresentationFormat>
  <Paragraphs>56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Semantic Segmentation Deeplab v3+</vt:lpstr>
      <vt:lpstr>Semantic Segmentation</vt:lpstr>
      <vt:lpstr>Disadvantages For Semantic Segmentation</vt:lpstr>
      <vt:lpstr>Background</vt:lpstr>
      <vt:lpstr>Dilated Convolution </vt:lpstr>
      <vt:lpstr>Pyramid Pooling</vt:lpstr>
      <vt:lpstr>PowerPoint Presentation</vt:lpstr>
      <vt:lpstr>Encoder</vt:lpstr>
      <vt:lpstr>Decoder</vt:lpstr>
      <vt:lpstr>Modifications</vt:lpstr>
      <vt:lpstr>PowerPoint Presentation</vt:lpstr>
      <vt:lpstr>Original outputs</vt:lpstr>
      <vt:lpstr>Epochs = 20</vt:lpstr>
      <vt:lpstr>Final Outputs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Venkata Vijay Krishna Gabbula</dc:creator>
  <cp:lastModifiedBy>Venkata Vijay Krishna Gabbula</cp:lastModifiedBy>
  <cp:revision>16</cp:revision>
  <dcterms:created xsi:type="dcterms:W3CDTF">2022-11-01T15:07:19Z</dcterms:created>
  <dcterms:modified xsi:type="dcterms:W3CDTF">2022-11-16T23:57:23Z</dcterms:modified>
</cp:coreProperties>
</file>

<file path=docProps/thumbnail.jpeg>
</file>